
<file path=[Content_Types].xml><?xml version="1.0" encoding="utf-8"?>
<Types xmlns="http://schemas.openxmlformats.org/package/2006/content-types">
  <Default Extension="jpeg" ContentType="image/jpeg"/>
  <Default Extension="JPG" ContentType="image/.jp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1" r:id="rId4"/>
    <p:sldId id="268" r:id="rId5"/>
    <p:sldId id="267" r:id="rId6"/>
    <p:sldId id="266" r:id="rId7"/>
    <p:sldId id="269" r:id="rId8"/>
    <p:sldId id="265" r:id="rId9"/>
    <p:sldId id="270" r:id="rId10"/>
    <p:sldId id="264" r:id="rId11"/>
    <p:sldId id="271" r:id="rId12"/>
    <p:sldId id="263" r:id="rId13"/>
    <p:sldId id="262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3" r:id="rId24"/>
    <p:sldId id="281" r:id="rId25"/>
    <p:sldId id="282" r:id="rId26"/>
    <p:sldId id="284" r:id="rId27"/>
    <p:sldId id="285" r:id="rId28"/>
    <p:sldId id="28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825943"/>
            <a:ext cx="9144000" cy="2387600"/>
          </a:xfrm>
        </p:spPr>
        <p:txBody>
          <a:bodyPr>
            <a:normAutofit fontScale="90000"/>
          </a:bodyPr>
          <a:p>
            <a:r>
              <a:rPr lang="en-US" altLang="en-US" dirty="0">
                <a:sym typeface="+mn-ea"/>
              </a:rPr>
              <a:t>Chapter 3: </a:t>
            </a:r>
            <a:br>
              <a:rPr lang="en-US" altLang="en-US" dirty="0">
                <a:sym typeface="+mn-ea"/>
              </a:rPr>
            </a:br>
            <a:r>
              <a:rPr lang="en-US" altLang="en-US" dirty="0">
                <a:sym typeface="+mn-ea"/>
              </a:rPr>
              <a:t>Differential Kinematics of Serial Robot: Velocity Analysis.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WhatsApp Image 2025-08-14 at 3.33.48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15030" y="0"/>
            <a:ext cx="536130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WhatsApp Image 2025-08-14 at 3.33.44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WhatsApp Image 2025-08-14 at 3.33.50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00145" y="0"/>
            <a:ext cx="47917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WhatsApp Image 2025-08-14 at 3.33.47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9000" y="0"/>
            <a:ext cx="533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WhatsApp Image 2025-08-14 at 3.33.45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54375" y="0"/>
            <a:ext cx="56832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9" name="Content Placeholder 8"/>
          <p:cNvGraphicFramePr/>
          <p:nvPr>
            <p:ph idx="1"/>
            <p:custDataLst>
              <p:tags r:id="rId1"/>
            </p:custDataLst>
          </p:nvPr>
        </p:nvGraphicFramePr>
        <p:xfrm>
          <a:off x="5183505" y="987425"/>
          <a:ext cx="6172200" cy="4882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6100"/>
                <a:gridCol w="3086100"/>
              </a:tblGrid>
              <a:tr h="756920">
                <a:tc>
                  <a:txBody>
                    <a:bodyPr/>
                    <a:p>
                      <a:pPr latinLnBrk="0"/>
                      <a:r>
                        <a:rPr sz="1600">
                          <a:latin typeface="Times New Roman" panose="02020603050405020304" charset="0"/>
                          <a:ea typeface="Manrope"/>
                          <a:cs typeface="Times New Roman" panose="02020603050405020304" charset="0"/>
                        </a:rPr>
                        <a:t>Wrist singularity</a:t>
                      </a:r>
                      <a:endParaRPr sz="1600">
                        <a:latin typeface="Times New Roman" panose="02020603050405020304" charset="0"/>
                        <a:ea typeface="Manrope"/>
                        <a:cs typeface="Times New Roman" panose="02020603050405020304" charset="0"/>
                      </a:endParaRPr>
                    </a:p>
                  </a:txBody>
                  <a:tcPr marL="66675" marR="66675" marT="66675" marB="66675" anchor="ctr" anchorCtr="0"/>
                </a:tc>
                <a:tc>
                  <a:txBody>
                    <a:bodyPr/>
                    <a:p>
                      <a:pPr latinLnBrk="0"/>
                      <a:r>
                        <a:rPr sz="1600">
                          <a:latin typeface="Times New Roman" panose="02020603050405020304" charset="0"/>
                          <a:ea typeface="Manrope"/>
                          <a:cs typeface="Times New Roman" panose="02020603050405020304" charset="0"/>
                        </a:rPr>
                        <a:t>Elbow singularity</a:t>
                      </a:r>
                      <a:endParaRPr sz="1600">
                        <a:latin typeface="Times New Roman" panose="02020603050405020304" charset="0"/>
                        <a:ea typeface="Manrope"/>
                        <a:cs typeface="Times New Roman" panose="02020603050405020304" charset="0"/>
                      </a:endParaRPr>
                    </a:p>
                  </a:txBody>
                  <a:tcPr marL="66675" marR="66675" marT="66675" marB="66675" anchor="ctr" anchorCtr="0"/>
                </a:tc>
              </a:tr>
              <a:tr h="1597025">
                <a:tc>
                  <a:txBody>
                    <a:bodyPr/>
                    <a:p>
                      <a:pPr latinLnBrk="0"/>
                      <a:r>
                        <a:rPr sz="1600">
                          <a:latin typeface="Times New Roman" panose="02020603050405020304" charset="0"/>
                          <a:ea typeface="Manrope"/>
                          <a:cs typeface="Times New Roman" panose="02020603050405020304" charset="0"/>
                        </a:rPr>
                        <a:t>Occurs when the robot’s wrist joints align in a way that limits the wrist’s motion.</a:t>
                      </a:r>
                      <a:endParaRPr sz="1600">
                        <a:latin typeface="Times New Roman" panose="02020603050405020304" charset="0"/>
                        <a:ea typeface="Manrope"/>
                        <a:cs typeface="Times New Roman" panose="02020603050405020304" charset="0"/>
                      </a:endParaRPr>
                    </a:p>
                  </a:txBody>
                  <a:tcPr marL="66675" marR="66675" marT="66675" marB="66675" anchor="ctr" anchorCtr="0"/>
                </a:tc>
                <a:tc>
                  <a:txBody>
                    <a:bodyPr/>
                    <a:p>
                      <a:pPr latinLnBrk="0"/>
                      <a:r>
                        <a:rPr sz="1600">
                          <a:latin typeface="Times New Roman" panose="02020603050405020304" charset="0"/>
                          <a:ea typeface="Manrope"/>
                          <a:cs typeface="Times New Roman" panose="02020603050405020304" charset="0"/>
                        </a:rPr>
                        <a:t>Arises when the robot’s elbow joint becomes locked in a certain configuration, rendering it unable to extend or retract fully.</a:t>
                      </a:r>
                      <a:endParaRPr sz="1600">
                        <a:latin typeface="Times New Roman" panose="02020603050405020304" charset="0"/>
                        <a:ea typeface="Manrope"/>
                        <a:cs typeface="Times New Roman" panose="02020603050405020304" charset="0"/>
                      </a:endParaRPr>
                    </a:p>
                  </a:txBody>
                  <a:tcPr marL="66675" marR="66675" marT="66675" marB="66675" anchor="ctr" anchorCtr="0"/>
                </a:tc>
              </a:tr>
              <a:tr h="1264285">
                <a:tc>
                  <a:txBody>
                    <a:bodyPr/>
                    <a:p>
                      <a:pPr latinLnBrk="0"/>
                      <a:r>
                        <a:rPr sz="1600">
                          <a:latin typeface="Times New Roman" panose="02020603050405020304" charset="0"/>
                          <a:ea typeface="Manrope"/>
                          <a:cs typeface="Times New Roman" panose="02020603050405020304" charset="0"/>
                        </a:rPr>
                        <a:t>Are often characterized by a loss of one degree of freedom in the wrist, making precise maneuvers difficult.</a:t>
                      </a:r>
                      <a:endParaRPr sz="1600">
                        <a:latin typeface="Times New Roman" panose="02020603050405020304" charset="0"/>
                        <a:ea typeface="Manrope"/>
                        <a:cs typeface="Times New Roman" panose="02020603050405020304" charset="0"/>
                      </a:endParaRPr>
                    </a:p>
                  </a:txBody>
                  <a:tcPr marL="66675" marR="66675" marT="66675" marB="66675" anchor="ctr" anchorCtr="0"/>
                </a:tc>
                <a:tc>
                  <a:txBody>
                    <a:bodyPr/>
                    <a:p>
                      <a:pPr latinLnBrk="0"/>
                      <a:r>
                        <a:rPr sz="1600">
                          <a:latin typeface="Times New Roman" panose="02020603050405020304" charset="0"/>
                          <a:ea typeface="Manrope"/>
                          <a:cs typeface="Times New Roman" panose="02020603050405020304" charset="0"/>
                        </a:rPr>
                        <a:t>Usually results in a reduced working range for the robot arm.</a:t>
                      </a:r>
                      <a:endParaRPr sz="1600">
                        <a:latin typeface="Times New Roman" panose="02020603050405020304" charset="0"/>
                        <a:ea typeface="Manrope"/>
                        <a:cs typeface="Times New Roman" panose="02020603050405020304" charset="0"/>
                      </a:endParaRPr>
                    </a:p>
                  </a:txBody>
                  <a:tcPr marL="66675" marR="66675" marT="66675" marB="66675" anchor="ctr" anchorCtr="0"/>
                </a:tc>
              </a:tr>
              <a:tr h="1264285">
                <a:tc>
                  <a:txBody>
                    <a:bodyPr/>
                    <a:p>
                      <a:pPr latinLnBrk="0"/>
                      <a:r>
                        <a:rPr sz="1600">
                          <a:latin typeface="Times New Roman" panose="02020603050405020304" charset="0"/>
                          <a:ea typeface="Manrope"/>
                          <a:cs typeface="Times New Roman" panose="02020603050405020304" charset="0"/>
                        </a:rPr>
                        <a:t>Can be especially problematic when the robot needs to manipulate objects at different angles and orientations.</a:t>
                      </a:r>
                      <a:endParaRPr sz="1600">
                        <a:latin typeface="Times New Roman" panose="02020603050405020304" charset="0"/>
                        <a:ea typeface="Manrope"/>
                        <a:cs typeface="Times New Roman" panose="02020603050405020304" charset="0"/>
                      </a:endParaRPr>
                    </a:p>
                  </a:txBody>
                  <a:tcPr marL="66675" marR="66675" marT="66675" marB="66675" anchor="ctr" anchorCtr="0"/>
                </a:tc>
                <a:tc>
                  <a:txBody>
                    <a:bodyPr/>
                    <a:p>
                      <a:pPr latinLnBrk="0"/>
                      <a:r>
                        <a:rPr sz="1600">
                          <a:latin typeface="Times New Roman" panose="02020603050405020304" charset="0"/>
                          <a:ea typeface="Manrope"/>
                          <a:cs typeface="Times New Roman" panose="02020603050405020304" charset="0"/>
                        </a:rPr>
                        <a:t>Can have implications for tasks that require extending the arm fully or navigating through tight spaces.</a:t>
                      </a:r>
                      <a:endParaRPr sz="1600">
                        <a:latin typeface="Times New Roman" panose="02020603050405020304" charset="0"/>
                        <a:ea typeface="Manrope"/>
                        <a:cs typeface="Times New Roman" panose="02020603050405020304" charset="0"/>
                      </a:endParaRPr>
                    </a:p>
                  </a:txBody>
                  <a:tcPr marL="66675" marR="66675" marT="66675" marB="66675" anchor="ctr" anchorCtr="0"/>
                </a:tc>
              </a:tr>
            </a:tbl>
          </a:graphicData>
        </a:graphic>
      </p:graphicFrame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40105" y="490220"/>
            <a:ext cx="3931920" cy="5379085"/>
          </a:xfrm>
        </p:spPr>
        <p:txBody>
          <a:bodyPr>
            <a:noAutofit/>
          </a:bodyPr>
          <a:p>
            <a:pPr algn="just"/>
            <a:endParaRPr lang="en-US" altLang="en-US" sz="2500"/>
          </a:p>
          <a:p>
            <a:pPr algn="just"/>
            <a:r>
              <a:rPr lang="en-US" altLang="en-US" sz="2500"/>
              <a:t>Singularity refers to a condition where a robot arm loses its ability to move freely and precisely due to limitations in its mechanical design. It arises typically when a robot arm reaches a certain configuration where its joints align in a way that prevents smooth, continuous motion. </a:t>
            </a:r>
            <a:endParaRPr lang="en-US" altLang="en-US" sz="2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>
                <a:latin typeface="Times New Roman" panose="02020603050405020304" charset="0"/>
                <a:ea typeface="Manrope"/>
                <a:cs typeface="Times New Roman" panose="02020603050405020304" charset="0"/>
                <a:sym typeface="+mn-ea"/>
              </a:rPr>
              <a:t>Wrist singularity</a:t>
            </a:r>
            <a:endParaRPr lang="en-US"/>
          </a:p>
        </p:txBody>
      </p:sp>
      <p:pic>
        <p:nvPicPr>
          <p:cNvPr id="4" name="Content Placeholder 3" descr="Wrist-Singularity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21560" y="1546225"/>
            <a:ext cx="772477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>
                <a:sym typeface="+mn-ea"/>
              </a:rPr>
              <a:t>Differential Kinematics Example</a:t>
            </a:r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WhatsApp Image 2025-08-17 at 5.27.25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69360" y="0"/>
            <a:ext cx="465264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WhatsApp Image 2025-08-17 at 5.27.22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6170" y="0"/>
            <a:ext cx="48990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WhatsApp Image 2025-08-14 at 3.33.41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6155" y="0"/>
            <a:ext cx="513905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WhatsApp Image 2025-08-17 at 5.27.22 AM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43045" y="0"/>
            <a:ext cx="41059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WhatsApp Image 2025-08-17 at 5.27.24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WhatsApp Image 2025-08-17 at 5.27.33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8100" y="0"/>
            <a:ext cx="4495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WhatsApp Image 2025-08-17 at 5.27.31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9915" y="0"/>
            <a:ext cx="593153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WhatsApp Image 2025-08-17 at 5.27.26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0445" y="0"/>
            <a:ext cx="50704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WhatsApp Image 2025-08-17 at 5.27.32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9300" y="0"/>
            <a:ext cx="561276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WhatsApp Image 2025-08-17 at 5.27.30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04920" y="0"/>
            <a:ext cx="45815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WhatsApp Image 2025-08-17 at 5.27.27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0310" y="0"/>
            <a:ext cx="723138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WhatsApp Image 2025-08-14 at 3.33.55 AM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6740" y="0"/>
            <a:ext cx="593852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WhatsApp Image 2025-08-14 at 3.33.55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89985" y="0"/>
            <a:ext cx="48113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WhatsApp Image 2025-08-14 at 3.33.42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WhatsApp Image 2025-08-14 at 3.33.53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84880" y="0"/>
            <a:ext cx="522160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WhatsApp Image 2025-08-14 at 3.33.53 AM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2205" y="0"/>
            <a:ext cx="484759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WhatsApp Image 2025-08-14 at 3.33.43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00145" y="0"/>
            <a:ext cx="47917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WhatsApp Image 2025-08-14 at 3.33.51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3810" y="0"/>
            <a:ext cx="4564380" cy="6858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486*384"/>
  <p:tag name="TABLE_ENDDRAG_RECT" val="408*77*486*38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1032</Words>
  <Application>WPS Presentation</Application>
  <PresentationFormat>Widescreen</PresentationFormat>
  <Paragraphs>24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8" baseType="lpstr">
      <vt:lpstr>Arial</vt:lpstr>
      <vt:lpstr>SimSun</vt:lpstr>
      <vt:lpstr>Wingdings</vt:lpstr>
      <vt:lpstr>Times New Roman</vt:lpstr>
      <vt:lpstr>Manrope</vt:lpstr>
      <vt:lpstr>Segoe Print</vt:lpstr>
      <vt:lpstr>Calibri Light</vt:lpstr>
      <vt:lpstr>Microsoft YaHei</vt:lpstr>
      <vt:lpstr>Arial Unicode MS</vt:lpstr>
      <vt:lpstr>Calibri</vt:lpstr>
      <vt:lpstr>Office Theme</vt:lpstr>
      <vt:lpstr>Chapter 3:  Differential Kinematics of Serial Robot: Velocity Analysis.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Wrist singularity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3:  Differential Kinematics of Serial Robot: Velocity Analysis.</dc:title>
  <dc:creator>NEXT STORE</dc:creator>
  <cp:lastModifiedBy>WPS_1718740502</cp:lastModifiedBy>
  <cp:revision>2</cp:revision>
  <dcterms:created xsi:type="dcterms:W3CDTF">2025-08-14T01:33:00Z</dcterms:created>
  <dcterms:modified xsi:type="dcterms:W3CDTF">2025-08-17T02:40:59Z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162CD2749ACF4182BA8392832C6C7D83_11</vt:lpwstr>
  </property>
  <property fmtid="{D5CDD505-2E9C-101B-9397-08002B2CF9AE}" pid="3" name="KSOProductBuildVer">
    <vt:lpwstr>1033-12.2.0.21931</vt:lpwstr>
  </property>
</Properties>
</file>